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v" ContentType="video/x-ms-wmv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테마 스타일 1 - 강조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36" autoAdjust="0"/>
    <p:restoredTop sz="96357" autoAdjust="0"/>
  </p:normalViewPr>
  <p:slideViewPr>
    <p:cSldViewPr snapToGrid="0" showGuides="1">
      <p:cViewPr varScale="1">
        <p:scale>
          <a:sx n="106" d="100"/>
          <a:sy n="106" d="100"/>
        </p:scale>
        <p:origin x="1830" y="10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r>
              <a:rPr lang="ko-KR" altLang="en-US" sz="2400" dirty="0"/>
              <a:t>노인인구 증가와 취업</a:t>
            </a:r>
            <a:endParaRPr lang="ko-KR" sz="2400" dirty="0"/>
          </a:p>
        </c:rich>
      </c:tx>
      <c:layout>
        <c:manualLayout>
          <c:xMode val="edge"/>
          <c:yMode val="edge"/>
          <c:x val="0.32164994425863991"/>
          <c:y val="3.2751091703056769E-2"/>
        </c:manualLayout>
      </c:layout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algn="l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spc="0" baseline="0">
              <a:solidFill>
                <a:schemeClr val="tx1"/>
              </a:solidFill>
              <a:latin typeface="궁서" panose="02030600000101010101" pitchFamily="18" charset="-127"/>
              <a:ea typeface="궁서" panose="02030600000101010101" pitchFamily="18" charset="-127"/>
              <a:cs typeface="+mn-cs"/>
            </a:defRPr>
          </a:pPr>
          <a:endParaRPr lang="ko-KR"/>
        </a:p>
      </c:txPr>
    </c:title>
    <c:autoTitleDeleted val="0"/>
    <c:plotArea>
      <c:layout>
        <c:manualLayout>
          <c:layoutTarget val="inner"/>
          <c:xMode val="edge"/>
          <c:yMode val="edge"/>
          <c:x val="0.23632850241545894"/>
          <c:y val="0.18558951965065501"/>
          <c:w val="0.79331349467604173"/>
          <c:h val="0.502925463329092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65세 이상 인구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2019년</c:v>
                </c:pt>
                <c:pt idx="1">
                  <c:v>2020년</c:v>
                </c:pt>
                <c:pt idx="2">
                  <c:v>2021년</c:v>
                </c:pt>
                <c:pt idx="3">
                  <c:v>2022년</c:v>
                </c:pt>
                <c:pt idx="4">
                  <c:v>2023년</c:v>
                </c:pt>
              </c:strCache>
            </c:strRef>
          </c:cat>
          <c:val>
            <c:numRef>
              <c:f>Sheet1!$B$2:$F$2</c:f>
              <c:numCache>
                <c:formatCode>#,##0_ </c:formatCode>
                <c:ptCount val="5"/>
                <c:pt idx="0">
                  <c:v>802</c:v>
                </c:pt>
                <c:pt idx="1">
                  <c:v>849</c:v>
                </c:pt>
                <c:pt idx="2">
                  <c:v>885</c:v>
                </c:pt>
                <c:pt idx="3">
                  <c:v>926</c:v>
                </c:pt>
                <c:pt idx="4">
                  <c:v>973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2612160"/>
        <c:axId val="232599680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65세 이상 취업자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diamond"/>
            <c:size val="10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dLbls>
            <c:dLbl>
              <c:idx val="4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4A2-43D9-9C4C-516C18101C3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궁서" panose="02030600000101010101" pitchFamily="18" charset="-127"/>
                    <a:ea typeface="궁서" panose="02030600000101010101" pitchFamily="18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Sheet1!$B$1:$F$1</c:f>
              <c:strCache>
                <c:ptCount val="5"/>
                <c:pt idx="0">
                  <c:v>2019년</c:v>
                </c:pt>
                <c:pt idx="1">
                  <c:v>2020년</c:v>
                </c:pt>
                <c:pt idx="2">
                  <c:v>2021년</c:v>
                </c:pt>
                <c:pt idx="3">
                  <c:v>2022년</c:v>
                </c:pt>
                <c:pt idx="4">
                  <c:v>2023년</c:v>
                </c:pt>
              </c:strCache>
            </c:strRef>
          </c:cat>
          <c:val>
            <c:numRef>
              <c:f>Sheet1!$B$3:$F$3</c:f>
              <c:numCache>
                <c:formatCode>#,##0_ </c:formatCode>
                <c:ptCount val="5"/>
                <c:pt idx="0">
                  <c:v>345</c:v>
                </c:pt>
                <c:pt idx="1">
                  <c:v>363</c:v>
                </c:pt>
                <c:pt idx="2">
                  <c:v>385</c:v>
                </c:pt>
                <c:pt idx="3">
                  <c:v>409</c:v>
                </c:pt>
                <c:pt idx="4">
                  <c:v>432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2603520"/>
        <c:axId val="284132080"/>
      </c:lineChart>
      <c:catAx>
        <c:axId val="232612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endParaRPr lang="ko-KR"/>
          </a:p>
        </c:txPr>
        <c:crossAx val="232599680"/>
        <c:crosses val="autoZero"/>
        <c:auto val="1"/>
        <c:lblAlgn val="ctr"/>
        <c:lblOffset val="100"/>
        <c:noMultiLvlLbl val="0"/>
      </c:catAx>
      <c:valAx>
        <c:axId val="232599680"/>
        <c:scaling>
          <c:orientation val="minMax"/>
        </c:scaling>
        <c:delete val="0"/>
        <c:axPos val="l"/>
        <c:numFmt formatCode="#,##0_ 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endParaRPr lang="ko-KR"/>
          </a:p>
        </c:txPr>
        <c:crossAx val="232612160"/>
        <c:crosses val="autoZero"/>
        <c:crossBetween val="between"/>
      </c:valAx>
      <c:valAx>
        <c:axId val="284132080"/>
        <c:scaling>
          <c:orientation val="minMax"/>
        </c:scaling>
        <c:delete val="0"/>
        <c:axPos val="r"/>
        <c:numFmt formatCode="#,##0_ 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endParaRPr lang="ko-KR"/>
          </a:p>
        </c:txPr>
        <c:crossAx val="232603520"/>
        <c:crosses val="max"/>
        <c:crossBetween val="between"/>
        <c:majorUnit val="100"/>
      </c:valAx>
      <c:catAx>
        <c:axId val="2326035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84132080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궁서" panose="02030600000101010101" pitchFamily="18" charset="-127"/>
          <a:ea typeface="궁서" panose="02030600000101010101" pitchFamily="18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7250E5-68A9-4219-8314-4E5DD40BFFA2}" type="doc">
      <dgm:prSet loTypeId="urn:microsoft.com/office/officeart/2005/8/layout/hList1" loCatId="list" qsTypeId="urn:microsoft.com/office/officeart/2005/8/quickstyle/3d3" qsCatId="3D" csTypeId="urn:microsoft.com/office/officeart/2005/8/colors/colorful1" csCatId="colorful" phldr="1"/>
      <dgm:spPr/>
    </dgm:pt>
    <dgm:pt modelId="{CAB138ED-7135-4690-A0BE-B0F55B753738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일자리</a:t>
          </a:r>
        </a:p>
      </dgm:t>
    </dgm:pt>
    <dgm:pt modelId="{E6DA4BC5-4AEE-45D7-81E8-479164B41704}" type="parTrans" cxnId="{00DDB698-A91E-46B8-B324-FB55D51405A0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06F4D6FF-77D0-42B6-B49A-48D806F1EDB4}" type="sibTrans" cxnId="{00DDB698-A91E-46B8-B324-FB55D51405A0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8E53E597-FFE9-4B74-B794-024CB335EB06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기여하는</a:t>
          </a:r>
          <a:br>
            <a:rPr lang="en-US" altLang="ko-KR" sz="1800" dirty="0">
              <a:latin typeface="돋움" panose="020B0600000101010101" pitchFamily="50" charset="-127"/>
              <a:ea typeface="돋움" panose="020B0600000101010101" pitchFamily="50" charset="-127"/>
            </a:rPr>
          </a:br>
          <a:r>
            <a:rPr lang="ko-KR" altLang="en-US" sz="1800" dirty="0" err="1">
              <a:latin typeface="돋움" panose="020B0600000101010101" pitchFamily="50" charset="-127"/>
              <a:ea typeface="돋움" panose="020B0600000101010101" pitchFamily="50" charset="-127"/>
            </a:rPr>
            <a:t>노인상</a:t>
          </a:r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 정립</a:t>
          </a:r>
        </a:p>
      </dgm:t>
    </dgm:pt>
    <dgm:pt modelId="{B2B904F7-7931-4176-B11E-FBF932E94109}" type="parTrans" cxnId="{E70BB2AA-0D16-4A65-867E-040D030EEB0D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06806FB5-5F50-410E-8569-13EABC6D844B}" type="sibTrans" cxnId="{E70BB2AA-0D16-4A65-867E-040D030EEB0D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F10936A3-9EF9-4D03-9142-984FDB163267}">
      <dgm:prSet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상향 제공</a:t>
          </a:r>
        </a:p>
      </dgm:t>
    </dgm:pt>
    <dgm:pt modelId="{54E70C1B-AE38-4249-8C6E-F550403DA354}" type="parTrans" cxnId="{80470094-40FD-4EEA-BEBF-26424162708F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4F87FA9C-F1A7-4C8B-A61A-F09EF7DB7130}" type="sibTrans" cxnId="{80470094-40FD-4EEA-BEBF-26424162708F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C7C67797-5554-424D-9312-0BBCD583CA9B}">
      <dgm:prSet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노인역량 강화</a:t>
          </a:r>
        </a:p>
      </dgm:t>
    </dgm:pt>
    <dgm:pt modelId="{B9986E75-01A1-476E-A1CB-8E3EB0086C0D}" type="parTrans" cxnId="{CBEA7C11-0F95-49EB-AA7E-0260970E4A64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3F61EAE7-9892-476C-B1E2-6FE00513C490}" type="sibTrans" cxnId="{CBEA7C11-0F95-49EB-AA7E-0260970E4A64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94E09BAE-5849-4B94-8F4B-725DB9F389A7}" type="pres">
      <dgm:prSet presAssocID="{F47250E5-68A9-4219-8314-4E5DD40BFFA2}" presName="Name0" presStyleCnt="0">
        <dgm:presLayoutVars>
          <dgm:dir/>
          <dgm:animLvl val="lvl"/>
          <dgm:resizeHandles val="exact"/>
        </dgm:presLayoutVars>
      </dgm:prSet>
      <dgm:spPr/>
    </dgm:pt>
    <dgm:pt modelId="{8A9D0359-F14D-43A3-9CDE-E908A56472FD}" type="pres">
      <dgm:prSet presAssocID="{CAB138ED-7135-4690-A0BE-B0F55B753738}" presName="composite" presStyleCnt="0"/>
      <dgm:spPr/>
    </dgm:pt>
    <dgm:pt modelId="{505E9E93-6680-4376-B2FA-9B1F1D4E61E8}" type="pres">
      <dgm:prSet presAssocID="{CAB138ED-7135-4690-A0BE-B0F55B753738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764C031E-0379-401D-8FDA-8BB3695097F0}" type="pres">
      <dgm:prSet presAssocID="{CAB138ED-7135-4690-A0BE-B0F55B753738}" presName="desTx" presStyleLbl="alignAccFollowNode1" presStyleIdx="0" presStyleCnt="2">
        <dgm:presLayoutVars>
          <dgm:bulletEnabled val="1"/>
        </dgm:presLayoutVars>
      </dgm:prSet>
      <dgm:spPr/>
    </dgm:pt>
    <dgm:pt modelId="{D1FF88FC-B401-4770-B13F-8B07FCDA184C}" type="pres">
      <dgm:prSet presAssocID="{06F4D6FF-77D0-42B6-B49A-48D806F1EDB4}" presName="space" presStyleCnt="0"/>
      <dgm:spPr/>
    </dgm:pt>
    <dgm:pt modelId="{9516C651-0216-40E7-A0A3-24CD25E7E5CE}" type="pres">
      <dgm:prSet presAssocID="{8E53E597-FFE9-4B74-B794-024CB335EB06}" presName="composite" presStyleCnt="0"/>
      <dgm:spPr/>
    </dgm:pt>
    <dgm:pt modelId="{9B2D7BA5-13F0-4EEA-A82C-88EADE956D2E}" type="pres">
      <dgm:prSet presAssocID="{8E53E597-FFE9-4B74-B794-024CB335EB06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CDBE7EA1-B581-4854-AE28-36F8F70FA2B2}" type="pres">
      <dgm:prSet presAssocID="{8E53E597-FFE9-4B74-B794-024CB335EB06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CBEA7C11-0F95-49EB-AA7E-0260970E4A64}" srcId="{8E53E597-FFE9-4B74-B794-024CB335EB06}" destId="{C7C67797-5554-424D-9312-0BBCD583CA9B}" srcOrd="0" destOrd="0" parTransId="{B9986E75-01A1-476E-A1CB-8E3EB0086C0D}" sibTransId="{3F61EAE7-9892-476C-B1E2-6FE00513C490}"/>
    <dgm:cxn modelId="{64519C17-01FB-4DDD-9B33-8520DFD829EC}" type="presOf" srcId="{CAB138ED-7135-4690-A0BE-B0F55B753738}" destId="{505E9E93-6680-4376-B2FA-9B1F1D4E61E8}" srcOrd="0" destOrd="0" presId="urn:microsoft.com/office/officeart/2005/8/layout/hList1"/>
    <dgm:cxn modelId="{C17EBD64-039B-4EB8-8444-5DCBDADA6683}" type="presOf" srcId="{F10936A3-9EF9-4D03-9142-984FDB163267}" destId="{764C031E-0379-401D-8FDA-8BB3695097F0}" srcOrd="0" destOrd="0" presId="urn:microsoft.com/office/officeart/2005/8/layout/hList1"/>
    <dgm:cxn modelId="{8D35C289-5BCC-4B3B-B1DA-4C64319AF95C}" type="presOf" srcId="{C7C67797-5554-424D-9312-0BBCD583CA9B}" destId="{CDBE7EA1-B581-4854-AE28-36F8F70FA2B2}" srcOrd="0" destOrd="0" presId="urn:microsoft.com/office/officeart/2005/8/layout/hList1"/>
    <dgm:cxn modelId="{80470094-40FD-4EEA-BEBF-26424162708F}" srcId="{CAB138ED-7135-4690-A0BE-B0F55B753738}" destId="{F10936A3-9EF9-4D03-9142-984FDB163267}" srcOrd="0" destOrd="0" parTransId="{54E70C1B-AE38-4249-8C6E-F550403DA354}" sibTransId="{4F87FA9C-F1A7-4C8B-A61A-F09EF7DB7130}"/>
    <dgm:cxn modelId="{00DDB698-A91E-46B8-B324-FB55D51405A0}" srcId="{F47250E5-68A9-4219-8314-4E5DD40BFFA2}" destId="{CAB138ED-7135-4690-A0BE-B0F55B753738}" srcOrd="0" destOrd="0" parTransId="{E6DA4BC5-4AEE-45D7-81E8-479164B41704}" sibTransId="{06F4D6FF-77D0-42B6-B49A-48D806F1EDB4}"/>
    <dgm:cxn modelId="{B1825EA9-541A-491C-8DF6-712AB8D203A7}" type="presOf" srcId="{8E53E597-FFE9-4B74-B794-024CB335EB06}" destId="{9B2D7BA5-13F0-4EEA-A82C-88EADE956D2E}" srcOrd="0" destOrd="0" presId="urn:microsoft.com/office/officeart/2005/8/layout/hList1"/>
    <dgm:cxn modelId="{E70BB2AA-0D16-4A65-867E-040D030EEB0D}" srcId="{F47250E5-68A9-4219-8314-4E5DD40BFFA2}" destId="{8E53E597-FFE9-4B74-B794-024CB335EB06}" srcOrd="1" destOrd="0" parTransId="{B2B904F7-7931-4176-B11E-FBF932E94109}" sibTransId="{06806FB5-5F50-410E-8569-13EABC6D844B}"/>
    <dgm:cxn modelId="{489162C4-E418-49FE-AD5A-EE38D89DF1F3}" type="presOf" srcId="{F47250E5-68A9-4219-8314-4E5DD40BFFA2}" destId="{94E09BAE-5849-4B94-8F4B-725DB9F389A7}" srcOrd="0" destOrd="0" presId="urn:microsoft.com/office/officeart/2005/8/layout/hList1"/>
    <dgm:cxn modelId="{DB399F92-B014-4718-8ACE-BB3758F01579}" type="presParOf" srcId="{94E09BAE-5849-4B94-8F4B-725DB9F389A7}" destId="{8A9D0359-F14D-43A3-9CDE-E908A56472FD}" srcOrd="0" destOrd="0" presId="urn:microsoft.com/office/officeart/2005/8/layout/hList1"/>
    <dgm:cxn modelId="{11F939FA-14FD-4005-9C48-B34929B7EA44}" type="presParOf" srcId="{8A9D0359-F14D-43A3-9CDE-E908A56472FD}" destId="{505E9E93-6680-4376-B2FA-9B1F1D4E61E8}" srcOrd="0" destOrd="0" presId="urn:microsoft.com/office/officeart/2005/8/layout/hList1"/>
    <dgm:cxn modelId="{5345800D-9D65-433C-865B-BDB323DA7551}" type="presParOf" srcId="{8A9D0359-F14D-43A3-9CDE-E908A56472FD}" destId="{764C031E-0379-401D-8FDA-8BB3695097F0}" srcOrd="1" destOrd="0" presId="urn:microsoft.com/office/officeart/2005/8/layout/hList1"/>
    <dgm:cxn modelId="{1042F97F-A06C-4E8A-859B-A99DC36B435F}" type="presParOf" srcId="{94E09BAE-5849-4B94-8F4B-725DB9F389A7}" destId="{D1FF88FC-B401-4770-B13F-8B07FCDA184C}" srcOrd="1" destOrd="0" presId="urn:microsoft.com/office/officeart/2005/8/layout/hList1"/>
    <dgm:cxn modelId="{09F1B9AC-0A13-40F3-BE50-021E4E614C1F}" type="presParOf" srcId="{94E09BAE-5849-4B94-8F4B-725DB9F389A7}" destId="{9516C651-0216-40E7-A0A3-24CD25E7E5CE}" srcOrd="2" destOrd="0" presId="urn:microsoft.com/office/officeart/2005/8/layout/hList1"/>
    <dgm:cxn modelId="{2254D0EF-D6BD-417E-AA86-128CAFBD2B64}" type="presParOf" srcId="{9516C651-0216-40E7-A0A3-24CD25E7E5CE}" destId="{9B2D7BA5-13F0-4EEA-A82C-88EADE956D2E}" srcOrd="0" destOrd="0" presId="urn:microsoft.com/office/officeart/2005/8/layout/hList1"/>
    <dgm:cxn modelId="{2F21B48E-613E-454E-B8A4-E43897DE2374}" type="presParOf" srcId="{9516C651-0216-40E7-A0A3-24CD25E7E5CE}" destId="{CDBE7EA1-B581-4854-AE28-36F8F70FA2B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E6917F8-C5A7-4DE7-BB3C-DA41127F1D82}" type="doc">
      <dgm:prSet loTypeId="urn:microsoft.com/office/officeart/2005/8/layout/process1" loCatId="process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pPr latinLnBrk="1"/>
          <a:endParaRPr lang="ko-KR" altLang="en-US"/>
        </a:p>
      </dgm:t>
    </dgm:pt>
    <dgm:pt modelId="{E1AAC87B-39D0-45ED-A19C-F80FBD4722D7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보람</a:t>
          </a:r>
          <a:br>
            <a:rPr lang="en-US" altLang="ko-KR" sz="18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</a:br>
          <a:r>
            <a:rPr lang="ko-KR" altLang="en-US" sz="1800" dirty="0" err="1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있는일</a:t>
          </a:r>
          <a:endParaRPr lang="ko-KR" altLang="en-US" sz="1800" dirty="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CDEDACDC-05F2-4983-8AD9-B7FE717D8923}" type="parTrans" cxnId="{6F5B4E5E-76B5-4DAF-9AF0-1FF949F14DC1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8071A5E3-C1FF-4226-9F1E-BCABB7D3826A}" type="sibTrans" cxnId="{6F5B4E5E-76B5-4DAF-9AF0-1FF949F14DC1}">
      <dgm:prSet custT="1"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CB842209-0602-464D-A91B-126865321AF9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활기찬</a:t>
          </a:r>
          <a:br>
            <a:rPr lang="en-US" altLang="ko-KR" sz="18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</a:br>
          <a:r>
            <a:rPr lang="ko-KR" altLang="en-US" sz="18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노후</a:t>
          </a:r>
        </a:p>
      </dgm:t>
    </dgm:pt>
    <dgm:pt modelId="{5FAF5105-97CB-4310-B620-DA7C1036C687}" type="parTrans" cxnId="{B8F61DF1-E9BF-4CCC-A823-7EF8CE40E0D0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0B0488E4-D707-41B6-8A01-CA761F04A67E}" type="sibTrans" cxnId="{B8F61DF1-E9BF-4CCC-A823-7EF8CE40E0D0}">
      <dgm:prSet custT="1"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A8B72741-B443-473C-BFF5-C130A9DE9B37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행복한</a:t>
          </a:r>
          <a:br>
            <a:rPr lang="en-US" altLang="ko-KR" sz="18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</a:br>
          <a:r>
            <a:rPr lang="ko-KR" altLang="en-US" sz="18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사회</a:t>
          </a:r>
        </a:p>
      </dgm:t>
    </dgm:pt>
    <dgm:pt modelId="{1DB85610-86FA-4603-80C3-27A0DB402868}" type="parTrans" cxnId="{2872775C-014C-4056-913F-8C10CA52D6A6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32E20CFA-355E-45FE-B1FF-FE2C503336EC}" type="sibTrans" cxnId="{2872775C-014C-4056-913F-8C10CA52D6A6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14A77579-C440-40C6-B354-B65BFF35F08C}" type="pres">
      <dgm:prSet presAssocID="{FE6917F8-C5A7-4DE7-BB3C-DA41127F1D82}" presName="Name0" presStyleCnt="0">
        <dgm:presLayoutVars>
          <dgm:dir/>
          <dgm:resizeHandles val="exact"/>
        </dgm:presLayoutVars>
      </dgm:prSet>
      <dgm:spPr/>
    </dgm:pt>
    <dgm:pt modelId="{41F2FA6A-A591-4F1B-9DE4-E7C96EBD72D3}" type="pres">
      <dgm:prSet presAssocID="{E1AAC87B-39D0-45ED-A19C-F80FBD4722D7}" presName="node" presStyleLbl="node1" presStyleIdx="0" presStyleCnt="3">
        <dgm:presLayoutVars>
          <dgm:bulletEnabled val="1"/>
        </dgm:presLayoutVars>
      </dgm:prSet>
      <dgm:spPr/>
    </dgm:pt>
    <dgm:pt modelId="{9549A912-D183-4E2E-8543-70B94FBF94F2}" type="pres">
      <dgm:prSet presAssocID="{8071A5E3-C1FF-4226-9F1E-BCABB7D3826A}" presName="sibTrans" presStyleLbl="sibTrans2D1" presStyleIdx="0" presStyleCnt="2"/>
      <dgm:spPr/>
    </dgm:pt>
    <dgm:pt modelId="{3A66701C-B22C-43C5-ABE7-01E3A68BEA58}" type="pres">
      <dgm:prSet presAssocID="{8071A5E3-C1FF-4226-9F1E-BCABB7D3826A}" presName="connectorText" presStyleLbl="sibTrans2D1" presStyleIdx="0" presStyleCnt="2"/>
      <dgm:spPr/>
    </dgm:pt>
    <dgm:pt modelId="{30E722A3-AF8F-432B-B1D4-A73D1F47BDCF}" type="pres">
      <dgm:prSet presAssocID="{CB842209-0602-464D-A91B-126865321AF9}" presName="node" presStyleLbl="node1" presStyleIdx="1" presStyleCnt="3">
        <dgm:presLayoutVars>
          <dgm:bulletEnabled val="1"/>
        </dgm:presLayoutVars>
      </dgm:prSet>
      <dgm:spPr/>
    </dgm:pt>
    <dgm:pt modelId="{BE4E09B4-398A-4956-93AA-99B5A052E5C2}" type="pres">
      <dgm:prSet presAssocID="{0B0488E4-D707-41B6-8A01-CA761F04A67E}" presName="sibTrans" presStyleLbl="sibTrans2D1" presStyleIdx="1" presStyleCnt="2"/>
      <dgm:spPr/>
    </dgm:pt>
    <dgm:pt modelId="{4F8C4121-318D-439F-ABFC-685C728A6F7A}" type="pres">
      <dgm:prSet presAssocID="{0B0488E4-D707-41B6-8A01-CA761F04A67E}" presName="connectorText" presStyleLbl="sibTrans2D1" presStyleIdx="1" presStyleCnt="2"/>
      <dgm:spPr/>
    </dgm:pt>
    <dgm:pt modelId="{828198F0-BD73-4413-BA60-EF3B86522319}" type="pres">
      <dgm:prSet presAssocID="{A8B72741-B443-473C-BFF5-C130A9DE9B37}" presName="node" presStyleLbl="node1" presStyleIdx="2" presStyleCnt="3">
        <dgm:presLayoutVars>
          <dgm:bulletEnabled val="1"/>
        </dgm:presLayoutVars>
      </dgm:prSet>
      <dgm:spPr/>
    </dgm:pt>
  </dgm:ptLst>
  <dgm:cxnLst>
    <dgm:cxn modelId="{1BA45809-DBE9-4CB3-BB7A-FE28BA28332F}" type="presOf" srcId="{CB842209-0602-464D-A91B-126865321AF9}" destId="{30E722A3-AF8F-432B-B1D4-A73D1F47BDCF}" srcOrd="0" destOrd="0" presId="urn:microsoft.com/office/officeart/2005/8/layout/process1"/>
    <dgm:cxn modelId="{2872775C-014C-4056-913F-8C10CA52D6A6}" srcId="{FE6917F8-C5A7-4DE7-BB3C-DA41127F1D82}" destId="{A8B72741-B443-473C-BFF5-C130A9DE9B37}" srcOrd="2" destOrd="0" parTransId="{1DB85610-86FA-4603-80C3-27A0DB402868}" sibTransId="{32E20CFA-355E-45FE-B1FF-FE2C503336EC}"/>
    <dgm:cxn modelId="{6F5B4E5E-76B5-4DAF-9AF0-1FF949F14DC1}" srcId="{FE6917F8-C5A7-4DE7-BB3C-DA41127F1D82}" destId="{E1AAC87B-39D0-45ED-A19C-F80FBD4722D7}" srcOrd="0" destOrd="0" parTransId="{CDEDACDC-05F2-4983-8AD9-B7FE717D8923}" sibTransId="{8071A5E3-C1FF-4226-9F1E-BCABB7D3826A}"/>
    <dgm:cxn modelId="{FE41DB44-1239-4DC9-BA01-CEFBF78CB598}" type="presOf" srcId="{A8B72741-B443-473C-BFF5-C130A9DE9B37}" destId="{828198F0-BD73-4413-BA60-EF3B86522319}" srcOrd="0" destOrd="0" presId="urn:microsoft.com/office/officeart/2005/8/layout/process1"/>
    <dgm:cxn modelId="{199EF04D-8C4A-4112-8078-C592D28E8844}" type="presOf" srcId="{E1AAC87B-39D0-45ED-A19C-F80FBD4722D7}" destId="{41F2FA6A-A591-4F1B-9DE4-E7C96EBD72D3}" srcOrd="0" destOrd="0" presId="urn:microsoft.com/office/officeart/2005/8/layout/process1"/>
    <dgm:cxn modelId="{41CA396E-8FFC-45E8-9BE6-77B476758AAF}" type="presOf" srcId="{0B0488E4-D707-41B6-8A01-CA761F04A67E}" destId="{4F8C4121-318D-439F-ABFC-685C728A6F7A}" srcOrd="1" destOrd="0" presId="urn:microsoft.com/office/officeart/2005/8/layout/process1"/>
    <dgm:cxn modelId="{8EA2E9B5-BFC3-4D7E-AB4E-56FEDCE64630}" type="presOf" srcId="{8071A5E3-C1FF-4226-9F1E-BCABB7D3826A}" destId="{3A66701C-B22C-43C5-ABE7-01E3A68BEA58}" srcOrd="1" destOrd="0" presId="urn:microsoft.com/office/officeart/2005/8/layout/process1"/>
    <dgm:cxn modelId="{99BEB9BE-355A-4B8C-B38B-EC05B35D3EF7}" type="presOf" srcId="{8071A5E3-C1FF-4226-9F1E-BCABB7D3826A}" destId="{9549A912-D183-4E2E-8543-70B94FBF94F2}" srcOrd="0" destOrd="0" presId="urn:microsoft.com/office/officeart/2005/8/layout/process1"/>
    <dgm:cxn modelId="{EDFB2DCD-77E3-43DA-B6F3-79FB937D6717}" type="presOf" srcId="{0B0488E4-D707-41B6-8A01-CA761F04A67E}" destId="{BE4E09B4-398A-4956-93AA-99B5A052E5C2}" srcOrd="0" destOrd="0" presId="urn:microsoft.com/office/officeart/2005/8/layout/process1"/>
    <dgm:cxn modelId="{B8F61DF1-E9BF-4CCC-A823-7EF8CE40E0D0}" srcId="{FE6917F8-C5A7-4DE7-BB3C-DA41127F1D82}" destId="{CB842209-0602-464D-A91B-126865321AF9}" srcOrd="1" destOrd="0" parTransId="{5FAF5105-97CB-4310-B620-DA7C1036C687}" sibTransId="{0B0488E4-D707-41B6-8A01-CA761F04A67E}"/>
    <dgm:cxn modelId="{529077FA-A809-40E9-92C7-610FD146367C}" type="presOf" srcId="{FE6917F8-C5A7-4DE7-BB3C-DA41127F1D82}" destId="{14A77579-C440-40C6-B354-B65BFF35F08C}" srcOrd="0" destOrd="0" presId="urn:microsoft.com/office/officeart/2005/8/layout/process1"/>
    <dgm:cxn modelId="{DC2A25F8-0430-456A-BD68-284248526C35}" type="presParOf" srcId="{14A77579-C440-40C6-B354-B65BFF35F08C}" destId="{41F2FA6A-A591-4F1B-9DE4-E7C96EBD72D3}" srcOrd="0" destOrd="0" presId="urn:microsoft.com/office/officeart/2005/8/layout/process1"/>
    <dgm:cxn modelId="{4F66D6D4-EF08-4673-B22A-9AB4E63FE8E9}" type="presParOf" srcId="{14A77579-C440-40C6-B354-B65BFF35F08C}" destId="{9549A912-D183-4E2E-8543-70B94FBF94F2}" srcOrd="1" destOrd="0" presId="urn:microsoft.com/office/officeart/2005/8/layout/process1"/>
    <dgm:cxn modelId="{CED37145-D253-424A-B3EF-DDD3CD2535DB}" type="presParOf" srcId="{9549A912-D183-4E2E-8543-70B94FBF94F2}" destId="{3A66701C-B22C-43C5-ABE7-01E3A68BEA58}" srcOrd="0" destOrd="0" presId="urn:microsoft.com/office/officeart/2005/8/layout/process1"/>
    <dgm:cxn modelId="{4D5F83D2-9FF8-4616-B4B7-F47B0B04D981}" type="presParOf" srcId="{14A77579-C440-40C6-B354-B65BFF35F08C}" destId="{30E722A3-AF8F-432B-B1D4-A73D1F47BDCF}" srcOrd="2" destOrd="0" presId="urn:microsoft.com/office/officeart/2005/8/layout/process1"/>
    <dgm:cxn modelId="{C171D37B-C6B9-4B74-B248-7AFFC3D896AC}" type="presParOf" srcId="{14A77579-C440-40C6-B354-B65BFF35F08C}" destId="{BE4E09B4-398A-4956-93AA-99B5A052E5C2}" srcOrd="3" destOrd="0" presId="urn:microsoft.com/office/officeart/2005/8/layout/process1"/>
    <dgm:cxn modelId="{B63274D2-B58F-4A75-9FB6-BA9EEF46DC5A}" type="presParOf" srcId="{BE4E09B4-398A-4956-93AA-99B5A052E5C2}" destId="{4F8C4121-318D-439F-ABFC-685C728A6F7A}" srcOrd="0" destOrd="0" presId="urn:microsoft.com/office/officeart/2005/8/layout/process1"/>
    <dgm:cxn modelId="{57DF67F6-4475-4B1B-A30A-4952BC2BCA71}" type="presParOf" srcId="{14A77579-C440-40C6-B354-B65BFF35F08C}" destId="{828198F0-BD73-4413-BA60-EF3B86522319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5E9E93-6680-4376-B2FA-9B1F1D4E61E8}">
      <dsp:nvSpPr>
        <dsp:cNvPr id="0" name=""/>
        <dsp:cNvSpPr/>
      </dsp:nvSpPr>
      <dsp:spPr>
        <a:xfrm>
          <a:off x="19" y="21810"/>
          <a:ext cx="1905055" cy="68598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일자리</a:t>
          </a:r>
        </a:p>
      </dsp:txBody>
      <dsp:txXfrm>
        <a:off x="19" y="21810"/>
        <a:ext cx="1905055" cy="685982"/>
      </dsp:txXfrm>
    </dsp:sp>
    <dsp:sp modelId="{764C031E-0379-401D-8FDA-8BB3695097F0}">
      <dsp:nvSpPr>
        <dsp:cNvPr id="0" name=""/>
        <dsp:cNvSpPr/>
      </dsp:nvSpPr>
      <dsp:spPr>
        <a:xfrm>
          <a:off x="19" y="707792"/>
          <a:ext cx="1905055" cy="614879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상향 제공</a:t>
          </a:r>
        </a:p>
      </dsp:txBody>
      <dsp:txXfrm>
        <a:off x="19" y="707792"/>
        <a:ext cx="1905055" cy="614879"/>
      </dsp:txXfrm>
    </dsp:sp>
    <dsp:sp modelId="{9B2D7BA5-13F0-4EEA-A82C-88EADE956D2E}">
      <dsp:nvSpPr>
        <dsp:cNvPr id="0" name=""/>
        <dsp:cNvSpPr/>
      </dsp:nvSpPr>
      <dsp:spPr>
        <a:xfrm>
          <a:off x="2171782" y="21810"/>
          <a:ext cx="1905055" cy="68598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기여하는</a:t>
          </a:r>
          <a:br>
            <a:rPr lang="en-US" altLang="ko-KR" sz="1800" kern="1200" dirty="0">
              <a:latin typeface="돋움" panose="020B0600000101010101" pitchFamily="50" charset="-127"/>
              <a:ea typeface="돋움" panose="020B0600000101010101" pitchFamily="50" charset="-127"/>
            </a:rPr>
          </a:br>
          <a:r>
            <a:rPr lang="ko-KR" altLang="en-US" sz="1800" kern="1200" dirty="0" err="1">
              <a:latin typeface="돋움" panose="020B0600000101010101" pitchFamily="50" charset="-127"/>
              <a:ea typeface="돋움" panose="020B0600000101010101" pitchFamily="50" charset="-127"/>
            </a:rPr>
            <a:t>노인상</a:t>
          </a: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 정립</a:t>
          </a:r>
        </a:p>
      </dsp:txBody>
      <dsp:txXfrm>
        <a:off x="2171782" y="21810"/>
        <a:ext cx="1905055" cy="685982"/>
      </dsp:txXfrm>
    </dsp:sp>
    <dsp:sp modelId="{CDBE7EA1-B581-4854-AE28-36F8F70FA2B2}">
      <dsp:nvSpPr>
        <dsp:cNvPr id="0" name=""/>
        <dsp:cNvSpPr/>
      </dsp:nvSpPr>
      <dsp:spPr>
        <a:xfrm>
          <a:off x="2171782" y="707792"/>
          <a:ext cx="1905055" cy="614879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노인역량 강화</a:t>
          </a:r>
        </a:p>
      </dsp:txBody>
      <dsp:txXfrm>
        <a:off x="2171782" y="707792"/>
        <a:ext cx="1905055" cy="61487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F2FA6A-A591-4F1B-9DE4-E7C96EBD72D3}">
      <dsp:nvSpPr>
        <dsp:cNvPr id="0" name=""/>
        <dsp:cNvSpPr/>
      </dsp:nvSpPr>
      <dsp:spPr>
        <a:xfrm>
          <a:off x="3496" y="54838"/>
          <a:ext cx="1045003" cy="7151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보람</a:t>
          </a:r>
          <a:br>
            <a:rPr lang="en-US" altLang="ko-KR" sz="1800" kern="12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</a:br>
          <a:r>
            <a:rPr lang="ko-KR" altLang="en-US" sz="1800" kern="1200" dirty="0" err="1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있는일</a:t>
          </a:r>
          <a:endParaRPr lang="ko-KR" altLang="en-US" sz="1800" kern="1200" dirty="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24443" y="75785"/>
        <a:ext cx="1003109" cy="673280"/>
      </dsp:txXfrm>
    </dsp:sp>
    <dsp:sp modelId="{9549A912-D183-4E2E-8543-70B94FBF94F2}">
      <dsp:nvSpPr>
        <dsp:cNvPr id="0" name=""/>
        <dsp:cNvSpPr/>
      </dsp:nvSpPr>
      <dsp:spPr>
        <a:xfrm>
          <a:off x="1153000" y="282845"/>
          <a:ext cx="221540" cy="25916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1800" kern="12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1153000" y="334677"/>
        <a:ext cx="155078" cy="155496"/>
      </dsp:txXfrm>
    </dsp:sp>
    <dsp:sp modelId="{30E722A3-AF8F-432B-B1D4-A73D1F47BDCF}">
      <dsp:nvSpPr>
        <dsp:cNvPr id="0" name=""/>
        <dsp:cNvSpPr/>
      </dsp:nvSpPr>
      <dsp:spPr>
        <a:xfrm>
          <a:off x="1466501" y="54838"/>
          <a:ext cx="1045003" cy="7151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활기찬</a:t>
          </a:r>
          <a:br>
            <a:rPr lang="en-US" altLang="ko-KR" sz="1800" kern="12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</a:br>
          <a:r>
            <a:rPr lang="ko-KR" altLang="en-US" sz="1800" kern="12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노후</a:t>
          </a:r>
        </a:p>
      </dsp:txBody>
      <dsp:txXfrm>
        <a:off x="1487448" y="75785"/>
        <a:ext cx="1003109" cy="673280"/>
      </dsp:txXfrm>
    </dsp:sp>
    <dsp:sp modelId="{BE4E09B4-398A-4956-93AA-99B5A052E5C2}">
      <dsp:nvSpPr>
        <dsp:cNvPr id="0" name=""/>
        <dsp:cNvSpPr/>
      </dsp:nvSpPr>
      <dsp:spPr>
        <a:xfrm>
          <a:off x="2616005" y="282845"/>
          <a:ext cx="221540" cy="25916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1800" kern="12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2616005" y="334677"/>
        <a:ext cx="155078" cy="155496"/>
      </dsp:txXfrm>
    </dsp:sp>
    <dsp:sp modelId="{828198F0-BD73-4413-BA60-EF3B86522319}">
      <dsp:nvSpPr>
        <dsp:cNvPr id="0" name=""/>
        <dsp:cNvSpPr/>
      </dsp:nvSpPr>
      <dsp:spPr>
        <a:xfrm>
          <a:off x="2929506" y="54838"/>
          <a:ext cx="1045003" cy="7151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행복한</a:t>
          </a:r>
          <a:br>
            <a:rPr lang="en-US" altLang="ko-KR" sz="1800" kern="12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</a:br>
          <a:r>
            <a:rPr lang="ko-KR" altLang="en-US" sz="1800" kern="12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사회</a:t>
          </a:r>
        </a:p>
      </dsp:txBody>
      <dsp:txXfrm>
        <a:off x="2950453" y="75785"/>
        <a:ext cx="1003109" cy="6732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1A836-5903-4B5F-A3E3-7DF268CEE402}" type="datetimeFigureOut">
              <a:rPr lang="ko-KR" altLang="en-US" smtClean="0"/>
              <a:t>2024-05-12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6EACD-65A0-446B-9C59-DA263DA356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3047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8C72-5831-47B0-9DE4-7055291F8DAD}" type="datetime1">
              <a:rPr lang="ko-KR" altLang="en-US" smtClean="0"/>
              <a:t>2024-05-12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809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F0516-3FED-4EAF-B3BB-AD3A4F5610B4}" type="datetime1">
              <a:rPr lang="ko-KR" altLang="en-US" smtClean="0"/>
              <a:t>2024-05-12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3009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8F79-A23E-4707-8772-9ECD61421F5C}" type="datetime1">
              <a:rPr lang="ko-KR" altLang="en-US" smtClean="0"/>
              <a:t>2024-05-12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837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188C-AEF5-41BA-8BE7-7F8ECDFB9E23}" type="datetime1">
              <a:rPr lang="ko-KR" altLang="en-US" smtClean="0"/>
              <a:t>2024-05-12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화살표: 오각형 6">
            <a:extLst>
              <a:ext uri="{FF2B5EF4-FFF2-40B4-BE49-F238E27FC236}">
                <a16:creationId xmlns:a16="http://schemas.microsoft.com/office/drawing/2014/main" id="{78826A9A-0DBE-0ACF-6568-7C9CB550F00C}"/>
              </a:ext>
            </a:extLst>
          </p:cNvPr>
          <p:cNvSpPr/>
          <p:nvPr userDrawn="1"/>
        </p:nvSpPr>
        <p:spPr>
          <a:xfrm>
            <a:off x="0" y="515389"/>
            <a:ext cx="9906000" cy="588780"/>
          </a:xfrm>
          <a:prstGeom prst="homePlat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사다리꼴 7">
            <a:extLst>
              <a:ext uri="{FF2B5EF4-FFF2-40B4-BE49-F238E27FC236}">
                <a16:creationId xmlns:a16="http://schemas.microsoft.com/office/drawing/2014/main" id="{D1D77CFF-0BA7-3DB1-B40E-051882735054}"/>
              </a:ext>
            </a:extLst>
          </p:cNvPr>
          <p:cNvSpPr/>
          <p:nvPr userDrawn="1"/>
        </p:nvSpPr>
        <p:spPr>
          <a:xfrm>
            <a:off x="485192" y="0"/>
            <a:ext cx="8935614" cy="1114423"/>
          </a:xfrm>
          <a:prstGeom prst="trapezoid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highlight>
                <a:srgbClr val="FFFF00"/>
              </a:highlight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-10253"/>
            <a:ext cx="9906000" cy="1114422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9A6B06DF-2D35-4C3B-A3C6-89369259AA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8956" y="6286534"/>
            <a:ext cx="1488086" cy="550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727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2250B-E19F-4AD1-A4A4-73E4A8648F81}" type="datetime1">
              <a:rPr lang="ko-KR" altLang="en-US" smtClean="0"/>
              <a:t>2024-05-12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3266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7AB8-4F8C-4926-A5BB-2C5E39402820}" type="datetime1">
              <a:rPr lang="ko-KR" altLang="en-US" smtClean="0"/>
              <a:t>2024-05-12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4791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AEEDB-E755-4516-902E-0E25DD270D2E}" type="datetime1">
              <a:rPr lang="ko-KR" altLang="en-US" smtClean="0"/>
              <a:t>2024-05-12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0750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8081-4A06-4CEA-97E5-E6F24F2F4F9A}" type="datetime1">
              <a:rPr lang="ko-KR" altLang="en-US" smtClean="0"/>
              <a:t>2024-05-12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화살표: 오각형 5">
            <a:extLst>
              <a:ext uri="{FF2B5EF4-FFF2-40B4-BE49-F238E27FC236}">
                <a16:creationId xmlns:a16="http://schemas.microsoft.com/office/drawing/2014/main" id="{4BFBBE33-9105-4912-AFB6-07929EF0C523}"/>
              </a:ext>
            </a:extLst>
          </p:cNvPr>
          <p:cNvSpPr/>
          <p:nvPr userDrawn="1"/>
        </p:nvSpPr>
        <p:spPr>
          <a:xfrm>
            <a:off x="0" y="552449"/>
            <a:ext cx="9906000" cy="561973"/>
          </a:xfrm>
          <a:prstGeom prst="homePlat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육각형 6">
            <a:extLst>
              <a:ext uri="{FF2B5EF4-FFF2-40B4-BE49-F238E27FC236}">
                <a16:creationId xmlns:a16="http://schemas.microsoft.com/office/drawing/2014/main" id="{F4C41FED-13E4-438A-9EFC-11ABE4C50E56}"/>
              </a:ext>
            </a:extLst>
          </p:cNvPr>
          <p:cNvSpPr/>
          <p:nvPr userDrawn="1"/>
        </p:nvSpPr>
        <p:spPr>
          <a:xfrm>
            <a:off x="485192" y="0"/>
            <a:ext cx="8935614" cy="1114423"/>
          </a:xfrm>
          <a:prstGeom prst="hexagon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highlight>
                <a:srgbClr val="FFFF00"/>
              </a:highlight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E18D79D-4F0E-4F41-8F87-AD180E17B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"/>
            <a:ext cx="9906000" cy="1114422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0252ABD8-2ED5-413B-8118-CC75371898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8956" y="6286534"/>
            <a:ext cx="1488086" cy="550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3628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8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E2B65-D37D-446A-8B9A-42C33D21C6AF}" type="datetime1">
              <a:rPr lang="ko-KR" altLang="en-US" smtClean="0"/>
              <a:t>2024-05-12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219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2AB71-5A72-4654-B713-0DA1346CBB5B}" type="datetime1">
              <a:rPr lang="ko-KR" altLang="en-US" smtClean="0"/>
              <a:t>2024-05-12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2811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3049-CDA3-4553-B447-179E5E1806D0}" type="datetime1">
              <a:rPr lang="ko-KR" altLang="en-US" smtClean="0"/>
              <a:t>2024-05-12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7336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97A36-0F3C-4717-B914-DA0EF682EA43}" type="datetime1">
              <a:rPr lang="ko-KR" altLang="en-US" smtClean="0"/>
              <a:t>2024-05-12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804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사각형: 잘린 대각선 방향 모서리 3">
            <a:extLst>
              <a:ext uri="{FF2B5EF4-FFF2-40B4-BE49-F238E27FC236}">
                <a16:creationId xmlns:a16="http://schemas.microsoft.com/office/drawing/2014/main" id="{C0F427AA-D30F-388D-9523-FDA0749BB0D1}"/>
              </a:ext>
            </a:extLst>
          </p:cNvPr>
          <p:cNvSpPr/>
          <p:nvPr/>
        </p:nvSpPr>
        <p:spPr>
          <a:xfrm>
            <a:off x="2" y="0"/>
            <a:ext cx="4860098" cy="6858000"/>
          </a:xfrm>
          <a:prstGeom prst="snip2DiagRect">
            <a:avLst/>
          </a:prstGeom>
          <a:blipFill dpi="0" rotWithShape="1">
            <a:blip r:embed="rId2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5B2620-2064-35D7-54E7-1493F598424E}"/>
              </a:ext>
            </a:extLst>
          </p:cNvPr>
          <p:cNvSpPr txBox="1"/>
          <p:nvPr/>
        </p:nvSpPr>
        <p:spPr>
          <a:xfrm>
            <a:off x="1812906" y="2693096"/>
            <a:ext cx="6593129" cy="1339258"/>
          </a:xfrm>
          <a:prstGeom prst="rect">
            <a:avLst/>
          </a:prstGeom>
          <a:noFill/>
        </p:spPr>
        <p:txBody>
          <a:bodyPr wrap="square" rtlCol="0">
            <a:prstTxWarp prst="textStop">
              <a:avLst/>
            </a:prstTxWarp>
            <a:spAutoFit/>
          </a:bodyPr>
          <a:lstStyle/>
          <a:p>
            <a:r>
              <a:rPr lang="en-US" altLang="ko-KR" b="1" dirty="0">
                <a:effectLst>
                  <a:reflection blurRad="6350" stA="60000" endA="900" endPos="60000" dist="29997" dir="5400000" sy="-100000" algn="bl" rotWithShape="0"/>
                </a:effectLst>
                <a:latin typeface="굴림" panose="020B0600000101010101" pitchFamily="50" charset="-127"/>
                <a:ea typeface="굴림" panose="020B0600000101010101" pitchFamily="50" charset="-127"/>
              </a:rPr>
              <a:t>Senior Jobs</a:t>
            </a:r>
            <a:endParaRPr lang="ko-KR" altLang="en-US" b="1" dirty="0">
              <a:effectLst>
                <a:reflection blurRad="6350" stA="60000" endA="900" endPos="60000" dist="29997" dir="5400000" sy="-100000" algn="bl" rotWithShape="0"/>
              </a:effectLst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2BEAF9F2-DCC1-4085-A856-CE1AAC6A8AA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6876" y="6005416"/>
            <a:ext cx="1908233" cy="705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405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1FEAE55-1655-B40C-89EC-7F69220FC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2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45A09708-829D-3478-73EF-54DB9FE8A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5" name="L 도형 4">
            <a:extLst>
              <a:ext uri="{FF2B5EF4-FFF2-40B4-BE49-F238E27FC236}">
                <a16:creationId xmlns:a16="http://schemas.microsoft.com/office/drawing/2014/main" id="{DC25254D-2A2A-475B-2C48-1E7E0EAD0503}"/>
              </a:ext>
            </a:extLst>
          </p:cNvPr>
          <p:cNvSpPr/>
          <p:nvPr/>
        </p:nvSpPr>
        <p:spPr>
          <a:xfrm flipH="1">
            <a:off x="1222650" y="1855005"/>
            <a:ext cx="5391092" cy="411460"/>
          </a:xfrm>
          <a:prstGeom prst="corner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" name="이등변 삼각형 5">
            <a:extLst>
              <a:ext uri="{FF2B5EF4-FFF2-40B4-BE49-F238E27FC236}">
                <a16:creationId xmlns:a16="http://schemas.microsoft.com/office/drawing/2014/main" id="{CFAF51C2-D1D4-0B2D-4E18-056B1548353B}"/>
              </a:ext>
            </a:extLst>
          </p:cNvPr>
          <p:cNvSpPr/>
          <p:nvPr/>
        </p:nvSpPr>
        <p:spPr>
          <a:xfrm>
            <a:off x="762000" y="1377062"/>
            <a:ext cx="1283663" cy="886690"/>
          </a:xfrm>
          <a:prstGeom prst="triangl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1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7" name="L 도형 6">
            <a:extLst>
              <a:ext uri="{FF2B5EF4-FFF2-40B4-BE49-F238E27FC236}">
                <a16:creationId xmlns:a16="http://schemas.microsoft.com/office/drawing/2014/main" id="{1FE1D00B-9711-6C3E-CB1C-DD04BE6F9989}"/>
              </a:ext>
            </a:extLst>
          </p:cNvPr>
          <p:cNvSpPr/>
          <p:nvPr/>
        </p:nvSpPr>
        <p:spPr>
          <a:xfrm flipH="1">
            <a:off x="1222650" y="3074203"/>
            <a:ext cx="5391092" cy="411460"/>
          </a:xfrm>
          <a:prstGeom prst="corner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8" name="이등변 삼각형 7">
            <a:extLst>
              <a:ext uri="{FF2B5EF4-FFF2-40B4-BE49-F238E27FC236}">
                <a16:creationId xmlns:a16="http://schemas.microsoft.com/office/drawing/2014/main" id="{8BAB1C8F-9CCB-A28A-57D3-798D64491AA1}"/>
              </a:ext>
            </a:extLst>
          </p:cNvPr>
          <p:cNvSpPr/>
          <p:nvPr/>
        </p:nvSpPr>
        <p:spPr>
          <a:xfrm>
            <a:off x="762000" y="2598138"/>
            <a:ext cx="1283663" cy="886690"/>
          </a:xfrm>
          <a:prstGeom prst="triangl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2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9" name="L 도형 8">
            <a:extLst>
              <a:ext uri="{FF2B5EF4-FFF2-40B4-BE49-F238E27FC236}">
                <a16:creationId xmlns:a16="http://schemas.microsoft.com/office/drawing/2014/main" id="{51C73BC7-992B-1809-F475-3114A07B0DE9}"/>
              </a:ext>
            </a:extLst>
          </p:cNvPr>
          <p:cNvSpPr/>
          <p:nvPr/>
        </p:nvSpPr>
        <p:spPr>
          <a:xfrm flipH="1">
            <a:off x="1222650" y="4292818"/>
            <a:ext cx="5391092" cy="411460"/>
          </a:xfrm>
          <a:prstGeom prst="corner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0" name="이등변 삼각형 9">
            <a:extLst>
              <a:ext uri="{FF2B5EF4-FFF2-40B4-BE49-F238E27FC236}">
                <a16:creationId xmlns:a16="http://schemas.microsoft.com/office/drawing/2014/main" id="{BA92389F-9D77-50B9-E45F-8BF5FAAC72A9}"/>
              </a:ext>
            </a:extLst>
          </p:cNvPr>
          <p:cNvSpPr/>
          <p:nvPr/>
        </p:nvSpPr>
        <p:spPr>
          <a:xfrm>
            <a:off x="762000" y="3816501"/>
            <a:ext cx="1283663" cy="886690"/>
          </a:xfrm>
          <a:prstGeom prst="triangl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3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1" name="L 도형 10">
            <a:extLst>
              <a:ext uri="{FF2B5EF4-FFF2-40B4-BE49-F238E27FC236}">
                <a16:creationId xmlns:a16="http://schemas.microsoft.com/office/drawing/2014/main" id="{13EB4D46-62CA-450D-C613-31E3B56DA885}"/>
              </a:ext>
            </a:extLst>
          </p:cNvPr>
          <p:cNvSpPr/>
          <p:nvPr/>
        </p:nvSpPr>
        <p:spPr>
          <a:xfrm flipH="1">
            <a:off x="1222650" y="5580752"/>
            <a:ext cx="5391092" cy="411460"/>
          </a:xfrm>
          <a:prstGeom prst="corner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2" name="이등변 삼각형 11">
            <a:extLst>
              <a:ext uri="{FF2B5EF4-FFF2-40B4-BE49-F238E27FC236}">
                <a16:creationId xmlns:a16="http://schemas.microsoft.com/office/drawing/2014/main" id="{BBC2AEA2-6AAC-320D-C41F-5195994F916F}"/>
              </a:ext>
            </a:extLst>
          </p:cNvPr>
          <p:cNvSpPr/>
          <p:nvPr/>
        </p:nvSpPr>
        <p:spPr>
          <a:xfrm>
            <a:off x="762000" y="5100614"/>
            <a:ext cx="1283663" cy="886690"/>
          </a:xfrm>
          <a:prstGeom prst="triangl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4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07E565-B194-55DA-736D-BF425178C657}"/>
              </a:ext>
            </a:extLst>
          </p:cNvPr>
          <p:cNvSpPr txBox="1"/>
          <p:nvPr/>
        </p:nvSpPr>
        <p:spPr>
          <a:xfrm>
            <a:off x="2063669" y="1596833"/>
            <a:ext cx="18261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노인 일자리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5B09A5-BB51-97A3-B648-D2196249C3B2}"/>
              </a:ext>
            </a:extLst>
          </p:cNvPr>
          <p:cNvSpPr txBox="1"/>
          <p:nvPr/>
        </p:nvSpPr>
        <p:spPr>
          <a:xfrm>
            <a:off x="2063669" y="2814931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  <a:hlinkClick r:id="rId2" action="ppaction://hlinksldjump"/>
              </a:rPr>
              <a:t>노인 일자리 및 사회활동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2C2F9D-2C44-1A64-4EDC-D8D9022321F5}"/>
              </a:ext>
            </a:extLst>
          </p:cNvPr>
          <p:cNvSpPr txBox="1"/>
          <p:nvPr/>
        </p:nvSpPr>
        <p:spPr>
          <a:xfrm>
            <a:off x="2063669" y="4034118"/>
            <a:ext cx="28520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노인인구 취업 현황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57E2FF-F346-CE47-7E23-E7B4194FF9AE}"/>
              </a:ext>
            </a:extLst>
          </p:cNvPr>
          <p:cNvSpPr txBox="1"/>
          <p:nvPr/>
        </p:nvSpPr>
        <p:spPr>
          <a:xfrm>
            <a:off x="2063669" y="5322975"/>
            <a:ext cx="19287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비전 및 과제</a:t>
            </a:r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0D747CEA-09C1-48C7-9281-EBA3B6AB65F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80" t="34885" r="49744" b="37617"/>
          <a:stretch/>
        </p:blipFill>
        <p:spPr>
          <a:xfrm>
            <a:off x="7292602" y="4486514"/>
            <a:ext cx="1851398" cy="1500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33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D63B84-0899-6BFE-5C83-238BBC692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3</a:t>
            </a:fld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F8B6CFEC-3E57-99FA-AA41-F5A01CE54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1. </a:t>
            </a:r>
            <a:r>
              <a:rPr lang="ko-KR" altLang="en-US" dirty="0"/>
              <a:t>노인 일자리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B149B15-472C-5861-6849-6327F010EE2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18159" y="3566218"/>
            <a:ext cx="6970461" cy="2871476"/>
          </a:xfrm>
        </p:spPr>
        <p:txBody>
          <a:bodyPr>
            <a:noAutofit/>
          </a:bodyPr>
          <a:lstStyle/>
          <a:p>
            <a:pPr marL="355600" indent="-355600" latinLnBrk="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ko-KR" altLang="en-US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노인 일자리</a:t>
            </a:r>
            <a:endParaRPr lang="en-US" altLang="ko-KR" sz="24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b="0" i="0" dirty="0"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건강한 노후생활을 위한 다양한 일자리 및 사회활동 지원</a:t>
            </a:r>
            <a:endParaRPr lang="en-US" altLang="ko-KR" sz="2000" b="0" i="0" dirty="0">
              <a:effectLst/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고령화 사회의 노인문제에 대비하고자 정부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지방자치단체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한국노인인력개발원이 사업운영주체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615DB4C9-BFAB-7EBA-9244-28FDB8C19890}"/>
              </a:ext>
            </a:extLst>
          </p:cNvPr>
          <p:cNvSpPr txBox="1">
            <a:spLocks/>
          </p:cNvSpPr>
          <p:nvPr/>
        </p:nvSpPr>
        <p:spPr>
          <a:xfrm>
            <a:off x="518160" y="1382399"/>
            <a:ext cx="8543925" cy="22383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indent="-355600" latinLnBrk="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Senior jobs</a:t>
            </a: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Job suitable for the elderly aged 65 or older due to various organs including the government in the elderly problem of the aging society</a:t>
            </a:r>
          </a:p>
        </p:txBody>
      </p:sp>
      <p:pic>
        <p:nvPicPr>
          <p:cNvPr id="6" name="동영상">
            <a:hlinkClick r:id="" action="ppaction://media"/>
            <a:extLst>
              <a:ext uri="{FF2B5EF4-FFF2-40B4-BE49-F238E27FC236}">
                <a16:creationId xmlns:a16="http://schemas.microsoft.com/office/drawing/2014/main" id="{AA71D4BF-A0D1-ED5E-5C9C-F6997878329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600461" y="4473193"/>
            <a:ext cx="1787380" cy="137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44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사각형: 위쪽 모서리의 한쪽은 둥글고 다른 한쪽은 잘림 5">
            <a:extLst>
              <a:ext uri="{FF2B5EF4-FFF2-40B4-BE49-F238E27FC236}">
                <a16:creationId xmlns:a16="http://schemas.microsoft.com/office/drawing/2014/main" id="{166EE601-2246-7167-DCE2-9D5015902333}"/>
              </a:ext>
            </a:extLst>
          </p:cNvPr>
          <p:cNvSpPr/>
          <p:nvPr/>
        </p:nvSpPr>
        <p:spPr>
          <a:xfrm>
            <a:off x="541801" y="2425835"/>
            <a:ext cx="1348510" cy="1836145"/>
          </a:xfrm>
          <a:prstGeom prst="snipRoundRect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6">
                  <a:lumMod val="75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사회활동</a:t>
            </a:r>
          </a:p>
        </p:txBody>
      </p:sp>
      <p:sp>
        <p:nvSpPr>
          <p:cNvPr id="8" name="사각형: 위쪽 모서리의 한쪽은 둥글고 다른 한쪽은 잘림 7">
            <a:extLst>
              <a:ext uri="{FF2B5EF4-FFF2-40B4-BE49-F238E27FC236}">
                <a16:creationId xmlns:a16="http://schemas.microsoft.com/office/drawing/2014/main" id="{7EA6030C-C764-7AC1-17BC-2F5139255958}"/>
              </a:ext>
            </a:extLst>
          </p:cNvPr>
          <p:cNvSpPr/>
          <p:nvPr/>
        </p:nvSpPr>
        <p:spPr>
          <a:xfrm>
            <a:off x="541801" y="4261979"/>
            <a:ext cx="1348510" cy="1838387"/>
          </a:xfrm>
          <a:prstGeom prst="snipRoundRect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6">
                  <a:lumMod val="75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노인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일자리</a:t>
            </a:r>
          </a:p>
        </p:txBody>
      </p:sp>
      <p:sp>
        <p:nvSpPr>
          <p:cNvPr id="9" name="사각형: 잘린 한쪽 모서리 8">
            <a:extLst>
              <a:ext uri="{FF2B5EF4-FFF2-40B4-BE49-F238E27FC236}">
                <a16:creationId xmlns:a16="http://schemas.microsoft.com/office/drawing/2014/main" id="{A663AF94-7F68-4AA8-8417-5F7D33FA7D6F}"/>
              </a:ext>
            </a:extLst>
          </p:cNvPr>
          <p:cNvSpPr/>
          <p:nvPr/>
        </p:nvSpPr>
        <p:spPr>
          <a:xfrm>
            <a:off x="1890311" y="1554415"/>
            <a:ext cx="2248055" cy="900977"/>
          </a:xfrm>
          <a:prstGeom prst="snip1Rect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0" name="사다리꼴 9">
            <a:extLst>
              <a:ext uri="{FF2B5EF4-FFF2-40B4-BE49-F238E27FC236}">
                <a16:creationId xmlns:a16="http://schemas.microsoft.com/office/drawing/2014/main" id="{EFC4D75C-26F8-F756-665D-01C1805E2BF8}"/>
              </a:ext>
            </a:extLst>
          </p:cNvPr>
          <p:cNvSpPr/>
          <p:nvPr/>
        </p:nvSpPr>
        <p:spPr>
          <a:xfrm>
            <a:off x="1890311" y="1726572"/>
            <a:ext cx="2248055" cy="728820"/>
          </a:xfrm>
          <a:prstGeom prst="trapezoid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유형</a:t>
            </a:r>
          </a:p>
        </p:txBody>
      </p:sp>
      <p:sp>
        <p:nvSpPr>
          <p:cNvPr id="11" name="사각형: 잘린 한쪽 모서리 10">
            <a:extLst>
              <a:ext uri="{FF2B5EF4-FFF2-40B4-BE49-F238E27FC236}">
                <a16:creationId xmlns:a16="http://schemas.microsoft.com/office/drawing/2014/main" id="{585E4FAD-79CF-2030-AFFA-6BA7BB9FFA5F}"/>
              </a:ext>
            </a:extLst>
          </p:cNvPr>
          <p:cNvSpPr/>
          <p:nvPr/>
        </p:nvSpPr>
        <p:spPr>
          <a:xfrm>
            <a:off x="4138366" y="1554415"/>
            <a:ext cx="5388254" cy="900977"/>
          </a:xfrm>
          <a:prstGeom prst="snip1Rect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3" name="사다리꼴 12">
            <a:extLst>
              <a:ext uri="{FF2B5EF4-FFF2-40B4-BE49-F238E27FC236}">
                <a16:creationId xmlns:a16="http://schemas.microsoft.com/office/drawing/2014/main" id="{436BD869-B344-859E-AEC4-8A857CA27DE7}"/>
              </a:ext>
            </a:extLst>
          </p:cNvPr>
          <p:cNvSpPr/>
          <p:nvPr/>
        </p:nvSpPr>
        <p:spPr>
          <a:xfrm>
            <a:off x="4138366" y="1726572"/>
            <a:ext cx="5388254" cy="728820"/>
          </a:xfrm>
          <a:prstGeom prst="trapezoid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설명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00692DB-F183-5CBB-4028-87C9ABCDE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4</a:t>
            </a:fld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5C547CE-9FBE-21FA-A1EE-2B5D47C70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/>
              <a:t>노인 일자리 및 사회활동</a:t>
            </a:r>
          </a:p>
        </p:txBody>
      </p:sp>
      <p:graphicFrame>
        <p:nvGraphicFramePr>
          <p:cNvPr id="5" name="표 5">
            <a:extLst>
              <a:ext uri="{FF2B5EF4-FFF2-40B4-BE49-F238E27FC236}">
                <a16:creationId xmlns:a16="http://schemas.microsoft.com/office/drawing/2014/main" id="{36112E93-4EF5-0754-8D8B-8A4A12D2ACEF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248858251"/>
              </p:ext>
            </p:extLst>
          </p:nvPr>
        </p:nvGraphicFramePr>
        <p:xfrm>
          <a:off x="1890312" y="2425191"/>
          <a:ext cx="7636308" cy="3675176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2242366">
                  <a:extLst>
                    <a:ext uri="{9D8B030D-6E8A-4147-A177-3AD203B41FA5}">
                      <a16:colId xmlns:a16="http://schemas.microsoft.com/office/drawing/2014/main" val="3405079074"/>
                    </a:ext>
                  </a:extLst>
                </a:gridCol>
                <a:gridCol w="5393942">
                  <a:extLst>
                    <a:ext uri="{9D8B030D-6E8A-4147-A177-3AD203B41FA5}">
                      <a16:colId xmlns:a16="http://schemas.microsoft.com/office/drawing/2014/main" val="3337649278"/>
                    </a:ext>
                  </a:extLst>
                </a:gridCol>
              </a:tblGrid>
              <a:tr h="918794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공익활동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지역사회 공익증진을 위한 사회 참여 활동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0716863"/>
                  </a:ext>
                </a:extLst>
              </a:tr>
              <a:tr h="918794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dirty="0" err="1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재능나눔</a:t>
                      </a:r>
                      <a:endParaRPr lang="ko-KR" altLang="en-US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사회참여를 통한 성취감 제고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4214828"/>
                  </a:ext>
                </a:extLst>
              </a:tr>
              <a:tr h="918794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시장형사업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참여자 인건비를 일부 보충지원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88487"/>
                  </a:ext>
                </a:extLst>
              </a:tr>
              <a:tr h="918794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시니어인턴십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노인의 직업능력 강화 및 재취업 기회 촉진</a:t>
                      </a:r>
                      <a:endParaRPr lang="ko-KR" altLang="en-US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55258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3807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EF45944-D6CC-D1C6-03A2-5686FCEC8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5</a:t>
            </a:fld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07C9B8D-A3FB-9756-FA33-5FA8FE4BB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3. </a:t>
            </a:r>
            <a:r>
              <a:rPr lang="ko-KR" altLang="en-US" dirty="0"/>
              <a:t>노인인구 취업 현황</a:t>
            </a:r>
          </a:p>
        </p:txBody>
      </p:sp>
      <p:graphicFrame>
        <p:nvGraphicFramePr>
          <p:cNvPr id="12" name="내용 개체 틀 11">
            <a:extLst>
              <a:ext uri="{FF2B5EF4-FFF2-40B4-BE49-F238E27FC236}">
                <a16:creationId xmlns:a16="http://schemas.microsoft.com/office/drawing/2014/main" id="{7D39E297-7A42-BC49-AADC-54A219ED11CA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649154807"/>
              </p:ext>
            </p:extLst>
          </p:nvPr>
        </p:nvGraphicFramePr>
        <p:xfrm>
          <a:off x="681037" y="1415745"/>
          <a:ext cx="8543925" cy="4653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물결 12">
            <a:extLst>
              <a:ext uri="{FF2B5EF4-FFF2-40B4-BE49-F238E27FC236}">
                <a16:creationId xmlns:a16="http://schemas.microsoft.com/office/drawing/2014/main" id="{2960FB6A-DF75-F1A8-DE4A-7F126BDF61E5}"/>
              </a:ext>
            </a:extLst>
          </p:cNvPr>
          <p:cNvSpPr/>
          <p:nvPr/>
        </p:nvSpPr>
        <p:spPr>
          <a:xfrm>
            <a:off x="2921473" y="2433294"/>
            <a:ext cx="1697661" cy="462255"/>
          </a:xfrm>
          <a:prstGeom prst="wav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단위 </a:t>
            </a:r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: 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만명</a:t>
            </a:r>
          </a:p>
        </p:txBody>
      </p:sp>
    </p:spTree>
    <p:extLst>
      <p:ext uri="{BB962C8B-B14F-4D97-AF65-F5344CB8AC3E}">
        <p14:creationId xmlns:p14="http://schemas.microsoft.com/office/powerpoint/2010/main" val="173179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사각형: 둥근 한쪽 모서리 4">
            <a:extLst>
              <a:ext uri="{FF2B5EF4-FFF2-40B4-BE49-F238E27FC236}">
                <a16:creationId xmlns:a16="http://schemas.microsoft.com/office/drawing/2014/main" id="{7488DE84-A9C0-3008-DDC6-55D47C68873E}"/>
              </a:ext>
            </a:extLst>
          </p:cNvPr>
          <p:cNvSpPr/>
          <p:nvPr/>
        </p:nvSpPr>
        <p:spPr>
          <a:xfrm>
            <a:off x="5121566" y="1278316"/>
            <a:ext cx="4590472" cy="4775200"/>
          </a:xfrm>
          <a:prstGeom prst="snipRound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8" name="사각형: 둥근 모서리 27">
            <a:extLst>
              <a:ext uri="{FF2B5EF4-FFF2-40B4-BE49-F238E27FC236}">
                <a16:creationId xmlns:a16="http://schemas.microsoft.com/office/drawing/2014/main" id="{F02183A2-F427-4AEE-B083-42ECA74B6F64}"/>
              </a:ext>
            </a:extLst>
          </p:cNvPr>
          <p:cNvSpPr/>
          <p:nvPr/>
        </p:nvSpPr>
        <p:spPr>
          <a:xfrm>
            <a:off x="5240570" y="4119513"/>
            <a:ext cx="4352464" cy="158771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" name="사각형: 둥근 한쪽 모서리 5">
            <a:extLst>
              <a:ext uri="{FF2B5EF4-FFF2-40B4-BE49-F238E27FC236}">
                <a16:creationId xmlns:a16="http://schemas.microsoft.com/office/drawing/2014/main" id="{36F7AD7C-AFD6-579E-C3C7-C210589F1D0D}"/>
              </a:ext>
            </a:extLst>
          </p:cNvPr>
          <p:cNvSpPr/>
          <p:nvPr/>
        </p:nvSpPr>
        <p:spPr>
          <a:xfrm flipV="1">
            <a:off x="193963" y="1278316"/>
            <a:ext cx="4590472" cy="4775200"/>
          </a:xfrm>
          <a:prstGeom prst="snipRound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7FFD6C1-3758-6C1F-C8AE-4C47A0C89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6</a:t>
            </a:fld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6C5E2F5C-C5FC-213E-3173-048274554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</a:t>
            </a:r>
            <a:r>
              <a:rPr lang="ko-KR" altLang="en-US" dirty="0"/>
              <a:t>비전 및 과제</a:t>
            </a:r>
          </a:p>
        </p:txBody>
      </p:sp>
      <p:sp>
        <p:nvSpPr>
          <p:cNvPr id="13" name="리본: 위로 구부러지고 기울어짐 12">
            <a:extLst>
              <a:ext uri="{FF2B5EF4-FFF2-40B4-BE49-F238E27FC236}">
                <a16:creationId xmlns:a16="http://schemas.microsoft.com/office/drawing/2014/main" id="{7BD9F3FF-7275-B297-FF1C-F52342C84F15}"/>
              </a:ext>
            </a:extLst>
          </p:cNvPr>
          <p:cNvSpPr/>
          <p:nvPr/>
        </p:nvSpPr>
        <p:spPr>
          <a:xfrm>
            <a:off x="5911116" y="1425158"/>
            <a:ext cx="3011372" cy="521431"/>
          </a:xfrm>
          <a:prstGeom prst="leftRightArrowCallout">
            <a:avLst>
              <a:gd name="adj1" fmla="val 50000"/>
              <a:gd name="adj2" fmla="val 25000"/>
              <a:gd name="adj3" fmla="val 25000"/>
              <a:gd name="adj4" fmla="val 72540"/>
            </a:avLst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과제</a:t>
            </a:r>
          </a:p>
        </p:txBody>
      </p:sp>
      <p:sp>
        <p:nvSpPr>
          <p:cNvPr id="15" name="설명선: 위쪽 화살표 14">
            <a:extLst>
              <a:ext uri="{FF2B5EF4-FFF2-40B4-BE49-F238E27FC236}">
                <a16:creationId xmlns:a16="http://schemas.microsoft.com/office/drawing/2014/main" id="{8C9C411C-F3DB-DCAE-BF77-867EA398AD74}"/>
              </a:ext>
            </a:extLst>
          </p:cNvPr>
          <p:cNvSpPr/>
          <p:nvPr/>
        </p:nvSpPr>
        <p:spPr>
          <a:xfrm flipV="1">
            <a:off x="7079349" y="3429000"/>
            <a:ext cx="674906" cy="439584"/>
          </a:xfrm>
          <a:prstGeom prst="notchedRightArrow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7" name="사각형: 잘린 위쪽 모서리 16">
            <a:extLst>
              <a:ext uri="{FF2B5EF4-FFF2-40B4-BE49-F238E27FC236}">
                <a16:creationId xmlns:a16="http://schemas.microsoft.com/office/drawing/2014/main" id="{8549D4A7-1703-6892-488F-EE1B0A56AC82}"/>
              </a:ext>
            </a:extLst>
          </p:cNvPr>
          <p:cNvSpPr/>
          <p:nvPr/>
        </p:nvSpPr>
        <p:spPr>
          <a:xfrm>
            <a:off x="5319370" y="3301755"/>
            <a:ext cx="1600376" cy="694075"/>
          </a:xfrm>
          <a:prstGeom prst="snip1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가치창출</a:t>
            </a:r>
          </a:p>
        </p:txBody>
      </p:sp>
      <p:sp>
        <p:nvSpPr>
          <p:cNvPr id="19" name="별: 꼭짓점 8개 18">
            <a:extLst>
              <a:ext uri="{FF2B5EF4-FFF2-40B4-BE49-F238E27FC236}">
                <a16:creationId xmlns:a16="http://schemas.microsoft.com/office/drawing/2014/main" id="{2885E0E4-D3F6-D565-3CAF-10B49BC429AD}"/>
              </a:ext>
            </a:extLst>
          </p:cNvPr>
          <p:cNvSpPr/>
          <p:nvPr/>
        </p:nvSpPr>
        <p:spPr>
          <a:xfrm rot="20904919">
            <a:off x="5281821" y="4763075"/>
            <a:ext cx="1370773" cy="831842"/>
          </a:xfrm>
          <a:prstGeom prst="star8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희망자</a:t>
            </a:r>
          </a:p>
        </p:txBody>
      </p:sp>
      <p:sp>
        <p:nvSpPr>
          <p:cNvPr id="20" name="십자형 19">
            <a:extLst>
              <a:ext uri="{FF2B5EF4-FFF2-40B4-BE49-F238E27FC236}">
                <a16:creationId xmlns:a16="http://schemas.microsoft.com/office/drawing/2014/main" id="{BE4A8F4C-FBEB-756B-7819-DF30A155600A}"/>
              </a:ext>
            </a:extLst>
          </p:cNvPr>
          <p:cNvSpPr/>
          <p:nvPr/>
        </p:nvSpPr>
        <p:spPr>
          <a:xfrm>
            <a:off x="7734489" y="2284271"/>
            <a:ext cx="1453267" cy="667280"/>
          </a:xfrm>
          <a:prstGeom prst="foldedCorner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보호</a:t>
            </a:r>
          </a:p>
        </p:txBody>
      </p:sp>
      <p:sp>
        <p:nvSpPr>
          <p:cNvPr id="23" name="화살표: 오각형 22">
            <a:extLst>
              <a:ext uri="{FF2B5EF4-FFF2-40B4-BE49-F238E27FC236}">
                <a16:creationId xmlns:a16="http://schemas.microsoft.com/office/drawing/2014/main" id="{923FE3D4-78F7-805B-BBFC-1E0CEFB430AF}"/>
              </a:ext>
            </a:extLst>
          </p:cNvPr>
          <p:cNvSpPr/>
          <p:nvPr/>
        </p:nvSpPr>
        <p:spPr>
          <a:xfrm>
            <a:off x="6520013" y="4347543"/>
            <a:ext cx="1793578" cy="488258"/>
          </a:xfrm>
          <a:prstGeom prst="hexagon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노인 일자리</a:t>
            </a: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8810CC61-C305-AB83-6096-147802426EED}"/>
              </a:ext>
            </a:extLst>
          </p:cNvPr>
          <p:cNvSpPr/>
          <p:nvPr/>
        </p:nvSpPr>
        <p:spPr>
          <a:xfrm>
            <a:off x="5580314" y="2284271"/>
            <a:ext cx="1492744" cy="667280"/>
          </a:xfrm>
          <a:prstGeom prst="verticalScroll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노인</a:t>
            </a:r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역량강화</a:t>
            </a:r>
          </a:p>
        </p:txBody>
      </p:sp>
      <p:sp>
        <p:nvSpPr>
          <p:cNvPr id="42" name="화살표: 오각형 41">
            <a:extLst>
              <a:ext uri="{FF2B5EF4-FFF2-40B4-BE49-F238E27FC236}">
                <a16:creationId xmlns:a16="http://schemas.microsoft.com/office/drawing/2014/main" id="{D45AD9D7-4B08-4CED-8478-24E9854C677E}"/>
              </a:ext>
            </a:extLst>
          </p:cNvPr>
          <p:cNvSpPr/>
          <p:nvPr/>
        </p:nvSpPr>
        <p:spPr>
          <a:xfrm flipH="1">
            <a:off x="8173039" y="4694400"/>
            <a:ext cx="1284810" cy="738442"/>
          </a:xfrm>
          <a:prstGeom prst="flowChartDelay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일자리 </a:t>
            </a:r>
            <a:r>
              <a:rPr lang="ko-KR" altLang="en-US" dirty="0" err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수요처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1" name="리본: 위로 구부러지고 기울어짐 12">
            <a:extLst>
              <a:ext uri="{FF2B5EF4-FFF2-40B4-BE49-F238E27FC236}">
                <a16:creationId xmlns:a16="http://schemas.microsoft.com/office/drawing/2014/main" id="{98BE68AB-8F7D-4261-A506-871DA46B5CBB}"/>
              </a:ext>
            </a:extLst>
          </p:cNvPr>
          <p:cNvSpPr/>
          <p:nvPr/>
        </p:nvSpPr>
        <p:spPr>
          <a:xfrm>
            <a:off x="685338" y="1474944"/>
            <a:ext cx="1783542" cy="521431"/>
          </a:xfrm>
          <a:prstGeom prst="snip2DiagRect">
            <a:avLst/>
          </a:prstGeom>
          <a:solidFill>
            <a:schemeClr val="accent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비전 및 목표</a:t>
            </a:r>
          </a:p>
        </p:txBody>
      </p:sp>
      <p:sp>
        <p:nvSpPr>
          <p:cNvPr id="43" name="배지 42">
            <a:extLst>
              <a:ext uri="{FF2B5EF4-FFF2-40B4-BE49-F238E27FC236}">
                <a16:creationId xmlns:a16="http://schemas.microsoft.com/office/drawing/2014/main" id="{9576F315-7736-4B60-A7D4-52484855BB23}"/>
              </a:ext>
            </a:extLst>
          </p:cNvPr>
          <p:cNvSpPr/>
          <p:nvPr/>
        </p:nvSpPr>
        <p:spPr>
          <a:xfrm>
            <a:off x="6821517" y="4952409"/>
            <a:ext cx="1190570" cy="627275"/>
          </a:xfrm>
          <a:prstGeom prst="plaque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센터</a:t>
            </a:r>
          </a:p>
        </p:txBody>
      </p:sp>
      <p:graphicFrame>
        <p:nvGraphicFramePr>
          <p:cNvPr id="7" name="다이어그램 6">
            <a:extLst>
              <a:ext uri="{FF2B5EF4-FFF2-40B4-BE49-F238E27FC236}">
                <a16:creationId xmlns:a16="http://schemas.microsoft.com/office/drawing/2014/main" id="{508A2120-0AD4-43F3-B140-CE22BB7DBEA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29288668"/>
              </p:ext>
            </p:extLst>
          </p:nvPr>
        </p:nvGraphicFramePr>
        <p:xfrm>
          <a:off x="487887" y="3286042"/>
          <a:ext cx="4076858" cy="13444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순서도: 순차적 액세스 저장소 7">
            <a:extLst>
              <a:ext uri="{FF2B5EF4-FFF2-40B4-BE49-F238E27FC236}">
                <a16:creationId xmlns:a16="http://schemas.microsoft.com/office/drawing/2014/main" id="{BE08BC52-2B38-4849-9AE2-830358A8C99F}"/>
              </a:ext>
            </a:extLst>
          </p:cNvPr>
          <p:cNvSpPr/>
          <p:nvPr/>
        </p:nvSpPr>
        <p:spPr>
          <a:xfrm flipV="1">
            <a:off x="613169" y="4843923"/>
            <a:ext cx="1536239" cy="863302"/>
          </a:xfrm>
          <a:prstGeom prst="flowChartMagneticTape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9" name="순서도: 화면 표시 8">
            <a:extLst>
              <a:ext uri="{FF2B5EF4-FFF2-40B4-BE49-F238E27FC236}">
                <a16:creationId xmlns:a16="http://schemas.microsoft.com/office/drawing/2014/main" id="{DED6A8DF-8678-4545-A119-9DF4F0D978FD}"/>
              </a:ext>
            </a:extLst>
          </p:cNvPr>
          <p:cNvSpPr/>
          <p:nvPr/>
        </p:nvSpPr>
        <p:spPr>
          <a:xfrm>
            <a:off x="2299924" y="4843923"/>
            <a:ext cx="2070781" cy="863302"/>
          </a:xfrm>
          <a:prstGeom prst="flowChartDisplay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사회활동 참여</a:t>
            </a:r>
          </a:p>
        </p:txBody>
      </p:sp>
      <p:graphicFrame>
        <p:nvGraphicFramePr>
          <p:cNvPr id="10" name="다이어그램 9">
            <a:extLst>
              <a:ext uri="{FF2B5EF4-FFF2-40B4-BE49-F238E27FC236}">
                <a16:creationId xmlns:a16="http://schemas.microsoft.com/office/drawing/2014/main" id="{40DC3C30-63F2-4889-ADCE-CC9FF586ED9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76164102"/>
              </p:ext>
            </p:extLst>
          </p:nvPr>
        </p:nvGraphicFramePr>
        <p:xfrm>
          <a:off x="549669" y="2165476"/>
          <a:ext cx="3978006" cy="8248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cxnSp>
        <p:nvCxnSpPr>
          <p:cNvPr id="22" name="연결선: 꺾임 21">
            <a:extLst>
              <a:ext uri="{FF2B5EF4-FFF2-40B4-BE49-F238E27FC236}">
                <a16:creationId xmlns:a16="http://schemas.microsoft.com/office/drawing/2014/main" id="{033FFC95-002E-4533-8BD5-6CB5EBCF5F6B}"/>
              </a:ext>
            </a:extLst>
          </p:cNvPr>
          <p:cNvCxnSpPr>
            <a:cxnSpLocks/>
            <a:stCxn id="14" idx="0"/>
            <a:endCxn id="20" idx="0"/>
          </p:cNvCxnSpPr>
          <p:nvPr/>
        </p:nvCxnSpPr>
        <p:spPr>
          <a:xfrm rot="5400000" flipH="1" flipV="1">
            <a:off x="7393904" y="1217053"/>
            <a:ext cx="12700" cy="2134437"/>
          </a:xfrm>
          <a:prstGeom prst="bentConnector3">
            <a:avLst>
              <a:gd name="adj1" fmla="val 1800000"/>
            </a:avLst>
          </a:prstGeom>
          <a:ln w="28575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사각형: 잘린 위쪽 모서리 16">
            <a:extLst>
              <a:ext uri="{FF2B5EF4-FFF2-40B4-BE49-F238E27FC236}">
                <a16:creationId xmlns:a16="http://schemas.microsoft.com/office/drawing/2014/main" id="{1528607E-0BD0-41A7-A628-EEC6AA1336C6}"/>
              </a:ext>
            </a:extLst>
          </p:cNvPr>
          <p:cNvSpPr/>
          <p:nvPr/>
        </p:nvSpPr>
        <p:spPr>
          <a:xfrm flipH="1">
            <a:off x="7901275" y="3301755"/>
            <a:ext cx="1600376" cy="694075"/>
          </a:xfrm>
          <a:prstGeom prst="snip1Rect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지속가능한</a:t>
            </a:r>
            <a:endParaRPr lang="en-US" altLang="ko-KR" dirty="0">
              <a:solidFill>
                <a:schemeClr val="bg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일자리 창출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C249FEA-2DE4-40C8-9E5D-F818302793EC}"/>
              </a:ext>
            </a:extLst>
          </p:cNvPr>
          <p:cNvSpPr txBox="1"/>
          <p:nvPr/>
        </p:nvSpPr>
        <p:spPr>
          <a:xfrm>
            <a:off x="773776" y="4952409"/>
            <a:ext cx="12150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민간</a:t>
            </a:r>
            <a:b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</a:br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일자리</a:t>
            </a:r>
          </a:p>
        </p:txBody>
      </p:sp>
    </p:spTree>
    <p:extLst>
      <p:ext uri="{BB962C8B-B14F-4D97-AF65-F5344CB8AC3E}">
        <p14:creationId xmlns:p14="http://schemas.microsoft.com/office/powerpoint/2010/main" val="2589293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FFFF00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dirty="0" smtClean="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defRPr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564</TotalTime>
  <Words>167</Words>
  <Application>Microsoft Office PowerPoint</Application>
  <PresentationFormat>A4 용지(210x297mm)</PresentationFormat>
  <Paragraphs>61</Paragraphs>
  <Slides>6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4" baseType="lpstr">
      <vt:lpstr>굴림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1. 노인 일자리</vt:lpstr>
      <vt:lpstr>2. 노인 일자리 및 사회활동</vt:lpstr>
      <vt:lpstr>3. 노인인구 취업 현황</vt:lpstr>
      <vt:lpstr>4. 비전 및 과제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ITQ KPC</dc:creator>
  <cp:lastModifiedBy>유가희</cp:lastModifiedBy>
  <cp:revision>68</cp:revision>
  <dcterms:created xsi:type="dcterms:W3CDTF">2023-07-20T02:58:21Z</dcterms:created>
  <dcterms:modified xsi:type="dcterms:W3CDTF">2024-05-12T12:03:32Z</dcterms:modified>
</cp:coreProperties>
</file>